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0233600" cy="31089600"/>
  <p:notesSz cx="6858000" cy="9144000"/>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6" d="100"/>
          <a:sy n="16" d="100"/>
        </p:scale>
        <p:origin x="-1074" y="-144"/>
      </p:cViewPr>
      <p:guideLst>
        <p:guide orient="horz" pos="9792"/>
        <p:guide pos="1267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9657929"/>
            <a:ext cx="34198560" cy="6664113"/>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040" y="17617440"/>
            <a:ext cx="28163520" cy="7945120"/>
          </a:xfrm>
        </p:spPr>
        <p:txBody>
          <a:bodyPr/>
          <a:lstStyle>
            <a:lvl1pPr marL="0" indent="0" algn="ctr">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360" y="1245028"/>
            <a:ext cx="9052560" cy="26526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680" y="1245028"/>
            <a:ext cx="26487120" cy="26526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19977949"/>
            <a:ext cx="34198560" cy="6174740"/>
          </a:xfrm>
        </p:spPr>
        <p:txBody>
          <a:bodyPr anchor="t"/>
          <a:lstStyle>
            <a:lvl1pPr algn="l">
              <a:defRPr sz="178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7" y="13177101"/>
            <a:ext cx="34198560" cy="6800848"/>
          </a:xfrm>
        </p:spPr>
        <p:txBody>
          <a:bodyPr anchor="b"/>
          <a:lstStyle>
            <a:lvl1pPr marL="0" indent="0">
              <a:buNone/>
              <a:defRPr sz="8900">
                <a:solidFill>
                  <a:schemeClr val="tx1">
                    <a:tint val="75000"/>
                  </a:schemeClr>
                </a:solidFill>
              </a:defRPr>
            </a:lvl1pPr>
            <a:lvl2pPr marL="2037786" indent="0">
              <a:buNone/>
              <a:defRPr sz="8000">
                <a:solidFill>
                  <a:schemeClr val="tx1">
                    <a:tint val="75000"/>
                  </a:schemeClr>
                </a:solidFill>
              </a:defRPr>
            </a:lvl2pPr>
            <a:lvl3pPr marL="4075572" indent="0">
              <a:buNone/>
              <a:defRPr sz="7100">
                <a:solidFill>
                  <a:schemeClr val="tx1">
                    <a:tint val="75000"/>
                  </a:schemeClr>
                </a:solidFill>
              </a:defRPr>
            </a:lvl3pPr>
            <a:lvl4pPr marL="6113358" indent="0">
              <a:buNone/>
              <a:defRPr sz="6200">
                <a:solidFill>
                  <a:schemeClr val="tx1">
                    <a:tint val="75000"/>
                  </a:schemeClr>
                </a:solidFill>
              </a:defRPr>
            </a:lvl4pPr>
            <a:lvl5pPr marL="8151144" indent="0">
              <a:buNone/>
              <a:defRPr sz="6200">
                <a:solidFill>
                  <a:schemeClr val="tx1">
                    <a:tint val="75000"/>
                  </a:schemeClr>
                </a:solidFill>
              </a:defRPr>
            </a:lvl5pPr>
            <a:lvl6pPr marL="10188931" indent="0">
              <a:buNone/>
              <a:defRPr sz="6200">
                <a:solidFill>
                  <a:schemeClr val="tx1">
                    <a:tint val="75000"/>
                  </a:schemeClr>
                </a:solidFill>
              </a:defRPr>
            </a:lvl6pPr>
            <a:lvl7pPr marL="12226717" indent="0">
              <a:buNone/>
              <a:defRPr sz="6200">
                <a:solidFill>
                  <a:schemeClr val="tx1">
                    <a:tint val="75000"/>
                  </a:schemeClr>
                </a:solidFill>
              </a:defRPr>
            </a:lvl7pPr>
            <a:lvl8pPr marL="14264503" indent="0">
              <a:buNone/>
              <a:defRPr sz="6200">
                <a:solidFill>
                  <a:schemeClr val="tx1">
                    <a:tint val="75000"/>
                  </a:schemeClr>
                </a:solidFill>
              </a:defRPr>
            </a:lvl8pPr>
            <a:lvl9pPr marL="16302289" indent="0">
              <a:buNone/>
              <a:defRPr sz="6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680" y="7254242"/>
            <a:ext cx="17769840" cy="20517699"/>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452080" y="7254242"/>
            <a:ext cx="17769840" cy="20517699"/>
          </a:xfrm>
        </p:spPr>
        <p:txBody>
          <a:bodyPr/>
          <a:lstStyle>
            <a:lvl1pPr>
              <a:defRPr sz="12500"/>
            </a:lvl1pPr>
            <a:lvl2pPr>
              <a:defRPr sz="10700"/>
            </a:lvl2pPr>
            <a:lvl3pPr>
              <a:defRPr sz="89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680" y="6959179"/>
            <a:ext cx="17776827" cy="2900254"/>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smtClean="0"/>
              <a:t>Click to edit Master text styles</a:t>
            </a:r>
          </a:p>
        </p:txBody>
      </p:sp>
      <p:sp>
        <p:nvSpPr>
          <p:cNvPr id="4" name="Content Placeholder 3"/>
          <p:cNvSpPr>
            <a:spLocks noGrp="1"/>
          </p:cNvSpPr>
          <p:nvPr>
            <p:ph sz="half" idx="2"/>
          </p:nvPr>
        </p:nvSpPr>
        <p:spPr>
          <a:xfrm>
            <a:off x="2011680" y="9859433"/>
            <a:ext cx="17776827" cy="17912506"/>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8112" y="6959179"/>
            <a:ext cx="17783810" cy="2900254"/>
          </a:xfrm>
        </p:spPr>
        <p:txBody>
          <a:bodyPr anchor="b"/>
          <a:lstStyle>
            <a:lvl1pPr marL="0" indent="0">
              <a:buNone/>
              <a:defRPr sz="107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smtClean="0"/>
              <a:t>Click to edit Master text styles</a:t>
            </a:r>
          </a:p>
        </p:txBody>
      </p:sp>
      <p:sp>
        <p:nvSpPr>
          <p:cNvPr id="6" name="Content Placeholder 5"/>
          <p:cNvSpPr>
            <a:spLocks noGrp="1"/>
          </p:cNvSpPr>
          <p:nvPr>
            <p:ph sz="quarter" idx="4"/>
          </p:nvPr>
        </p:nvSpPr>
        <p:spPr>
          <a:xfrm>
            <a:off x="20438112" y="9859433"/>
            <a:ext cx="17783810" cy="17912506"/>
          </a:xfrm>
        </p:spPr>
        <p:txBody>
          <a:bodyPr/>
          <a:lstStyle>
            <a:lvl1pPr>
              <a:defRPr sz="10700"/>
            </a:lvl1pPr>
            <a:lvl2pPr>
              <a:defRPr sz="8900"/>
            </a:lvl2pPr>
            <a:lvl3pPr>
              <a:defRPr sz="8000"/>
            </a:lvl3pPr>
            <a:lvl4pPr>
              <a:defRPr sz="7100"/>
            </a:lvl4pPr>
            <a:lvl5pPr>
              <a:defRPr sz="7100"/>
            </a:lvl5pPr>
            <a:lvl6pPr>
              <a:defRPr sz="7100"/>
            </a:lvl6pPr>
            <a:lvl7pPr>
              <a:defRPr sz="7100"/>
            </a:lvl7pPr>
            <a:lvl8pPr>
              <a:defRPr sz="7100"/>
            </a:lvl8pPr>
            <a:lvl9pPr>
              <a:defRPr sz="7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2" y="1237827"/>
            <a:ext cx="13236577" cy="5267960"/>
          </a:xfrm>
        </p:spPr>
        <p:txBody>
          <a:bodyPr anchor="b"/>
          <a:lstStyle>
            <a:lvl1pPr algn="l">
              <a:defRPr sz="8900" b="1"/>
            </a:lvl1pPr>
          </a:lstStyle>
          <a:p>
            <a:r>
              <a:rPr lang="en-US" smtClean="0"/>
              <a:t>Click to edit Master title style</a:t>
            </a:r>
            <a:endParaRPr lang="en-US"/>
          </a:p>
        </p:txBody>
      </p:sp>
      <p:sp>
        <p:nvSpPr>
          <p:cNvPr id="3" name="Content Placeholder 2"/>
          <p:cNvSpPr>
            <a:spLocks noGrp="1"/>
          </p:cNvSpPr>
          <p:nvPr>
            <p:ph idx="1"/>
          </p:nvPr>
        </p:nvSpPr>
        <p:spPr>
          <a:xfrm>
            <a:off x="15730220" y="1237829"/>
            <a:ext cx="22491700" cy="26534112"/>
          </a:xfrm>
        </p:spPr>
        <p:txBody>
          <a:bodyPr/>
          <a:lstStyle>
            <a:lvl1pPr>
              <a:defRPr sz="14300"/>
            </a:lvl1pPr>
            <a:lvl2pPr>
              <a:defRPr sz="12500"/>
            </a:lvl2pPr>
            <a:lvl3pPr>
              <a:defRPr sz="10700"/>
            </a:lvl3pPr>
            <a:lvl4pPr>
              <a:defRPr sz="8900"/>
            </a:lvl4pPr>
            <a:lvl5pPr>
              <a:defRPr sz="8900"/>
            </a:lvl5pPr>
            <a:lvl6pPr>
              <a:defRPr sz="8900"/>
            </a:lvl6pPr>
            <a:lvl7pPr>
              <a:defRPr sz="8900"/>
            </a:lvl7pPr>
            <a:lvl8pPr>
              <a:defRPr sz="8900"/>
            </a:lvl8pPr>
            <a:lvl9pPr>
              <a:defRPr sz="8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682" y="6505789"/>
            <a:ext cx="13236577" cy="21266152"/>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1762720"/>
            <a:ext cx="24140160" cy="2569212"/>
          </a:xfrm>
        </p:spPr>
        <p:txBody>
          <a:bodyPr anchor="b"/>
          <a:lstStyle>
            <a:lvl1pPr algn="l">
              <a:defRPr sz="8900" b="1"/>
            </a:lvl1pPr>
          </a:lstStyle>
          <a:p>
            <a:r>
              <a:rPr lang="en-US" smtClean="0"/>
              <a:t>Click to edit Master title style</a:t>
            </a:r>
            <a:endParaRPr lang="en-US"/>
          </a:p>
        </p:txBody>
      </p:sp>
      <p:sp>
        <p:nvSpPr>
          <p:cNvPr id="3" name="Picture Placeholder 2"/>
          <p:cNvSpPr>
            <a:spLocks noGrp="1"/>
          </p:cNvSpPr>
          <p:nvPr>
            <p:ph type="pic" idx="1"/>
          </p:nvPr>
        </p:nvSpPr>
        <p:spPr>
          <a:xfrm>
            <a:off x="7886067" y="2777913"/>
            <a:ext cx="24140160" cy="18653760"/>
          </a:xfrm>
        </p:spPr>
        <p:txBody>
          <a:bodyPr/>
          <a:lstStyle>
            <a:lvl1pPr marL="0" indent="0">
              <a:buNone/>
              <a:defRPr sz="14300"/>
            </a:lvl1pPr>
            <a:lvl2pPr marL="2037786" indent="0">
              <a:buNone/>
              <a:defRPr sz="12500"/>
            </a:lvl2pPr>
            <a:lvl3pPr marL="4075572" indent="0">
              <a:buNone/>
              <a:defRPr sz="10700"/>
            </a:lvl3pPr>
            <a:lvl4pPr marL="6113358" indent="0">
              <a:buNone/>
              <a:defRPr sz="8900"/>
            </a:lvl4pPr>
            <a:lvl5pPr marL="8151144" indent="0">
              <a:buNone/>
              <a:defRPr sz="8900"/>
            </a:lvl5pPr>
            <a:lvl6pPr marL="10188931" indent="0">
              <a:buNone/>
              <a:defRPr sz="8900"/>
            </a:lvl6pPr>
            <a:lvl7pPr marL="12226717" indent="0">
              <a:buNone/>
              <a:defRPr sz="8900"/>
            </a:lvl7pPr>
            <a:lvl8pPr marL="14264503" indent="0">
              <a:buNone/>
              <a:defRPr sz="8900"/>
            </a:lvl8pPr>
            <a:lvl9pPr marL="16302289" indent="0">
              <a:buNone/>
              <a:defRPr sz="8900"/>
            </a:lvl9pPr>
          </a:lstStyle>
          <a:p>
            <a:endParaRPr lang="en-US" dirty="0"/>
          </a:p>
        </p:txBody>
      </p:sp>
      <p:sp>
        <p:nvSpPr>
          <p:cNvPr id="4" name="Text Placeholder 3"/>
          <p:cNvSpPr>
            <a:spLocks noGrp="1"/>
          </p:cNvSpPr>
          <p:nvPr>
            <p:ph type="body" sz="half" idx="2"/>
          </p:nvPr>
        </p:nvSpPr>
        <p:spPr>
          <a:xfrm>
            <a:off x="7886067" y="24331932"/>
            <a:ext cx="24140160" cy="3648708"/>
          </a:xfrm>
        </p:spPr>
        <p:txBody>
          <a:bodyPr/>
          <a:lstStyle>
            <a:lvl1pPr marL="0" indent="0">
              <a:buNone/>
              <a:defRPr sz="6200"/>
            </a:lvl1pPr>
            <a:lvl2pPr marL="2037786" indent="0">
              <a:buNone/>
              <a:defRPr sz="5300"/>
            </a:lvl2pPr>
            <a:lvl3pPr marL="4075572" indent="0">
              <a:buNone/>
              <a:defRPr sz="4500"/>
            </a:lvl3pPr>
            <a:lvl4pPr marL="6113358" indent="0">
              <a:buNone/>
              <a:defRPr sz="4000"/>
            </a:lvl4pPr>
            <a:lvl5pPr marL="8151144" indent="0">
              <a:buNone/>
              <a:defRPr sz="4000"/>
            </a:lvl5pPr>
            <a:lvl6pPr marL="10188931" indent="0">
              <a:buNone/>
              <a:defRPr sz="4000"/>
            </a:lvl6pPr>
            <a:lvl7pPr marL="12226717" indent="0">
              <a:buNone/>
              <a:defRPr sz="4000"/>
            </a:lvl7pPr>
            <a:lvl8pPr marL="14264503" indent="0">
              <a:buNone/>
              <a:defRPr sz="4000"/>
            </a:lvl8pPr>
            <a:lvl9pPr marL="1630228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245026"/>
            <a:ext cx="36210240" cy="5181600"/>
          </a:xfrm>
          <a:prstGeom prst="rect">
            <a:avLst/>
          </a:prstGeom>
        </p:spPr>
        <p:txBody>
          <a:bodyPr vert="horz" lIns="407557" tIns="203779" rIns="407557" bIns="2037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11680" y="7254242"/>
            <a:ext cx="36210240" cy="20517699"/>
          </a:xfrm>
          <a:prstGeom prst="rect">
            <a:avLst/>
          </a:prstGeom>
        </p:spPr>
        <p:txBody>
          <a:bodyPr vert="horz" lIns="407557" tIns="203779" rIns="407557" bIns="2037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11680" y="28815456"/>
            <a:ext cx="9387840" cy="1655233"/>
          </a:xfrm>
          <a:prstGeom prst="rect">
            <a:avLst/>
          </a:prstGeom>
        </p:spPr>
        <p:txBody>
          <a:bodyPr vert="horz" lIns="407557" tIns="203779" rIns="407557" bIns="203779" rtlCol="0" anchor="ctr"/>
          <a:lstStyle>
            <a:lvl1pPr algn="l">
              <a:defRPr sz="5300">
                <a:solidFill>
                  <a:schemeClr val="tx1">
                    <a:tint val="75000"/>
                  </a:schemeClr>
                </a:solidFill>
              </a:defRPr>
            </a:lvl1pPr>
          </a:lstStyle>
          <a:p>
            <a:fld id="{1D8BD707-D9CF-40AE-B4C6-C98DA3205C09}" type="datetimeFigureOut">
              <a:rPr lang="en-US" smtClean="0"/>
              <a:pPr/>
              <a:t>8/2/2011</a:t>
            </a:fld>
            <a:endParaRPr lang="en-US" dirty="0"/>
          </a:p>
        </p:txBody>
      </p:sp>
      <p:sp>
        <p:nvSpPr>
          <p:cNvPr id="5" name="Footer Placeholder 4"/>
          <p:cNvSpPr>
            <a:spLocks noGrp="1"/>
          </p:cNvSpPr>
          <p:nvPr>
            <p:ph type="ftr" sz="quarter" idx="3"/>
          </p:nvPr>
        </p:nvSpPr>
        <p:spPr>
          <a:xfrm>
            <a:off x="13746480" y="28815456"/>
            <a:ext cx="12740640" cy="1655233"/>
          </a:xfrm>
          <a:prstGeom prst="rect">
            <a:avLst/>
          </a:prstGeom>
        </p:spPr>
        <p:txBody>
          <a:bodyPr vert="horz" lIns="407557" tIns="203779" rIns="407557" bIns="203779" rtlCol="0" anchor="ctr"/>
          <a:lstStyle>
            <a:lvl1pPr algn="ctr">
              <a:defRPr sz="5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8834080" y="28815456"/>
            <a:ext cx="9387840" cy="1655233"/>
          </a:xfrm>
          <a:prstGeom prst="rect">
            <a:avLst/>
          </a:prstGeom>
        </p:spPr>
        <p:txBody>
          <a:bodyPr vert="horz" lIns="407557" tIns="203779" rIns="407557" bIns="203779" rtlCol="0" anchor="ctr"/>
          <a:lstStyle>
            <a:lvl1pPr algn="r">
              <a:defRPr sz="53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hyperphysics.phy-astr.gsu.edu/hbase/electric/pplate.html"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98" descr="Blue logo transp"/>
          <p:cNvPicPr>
            <a:picLocks noChangeAspect="1" noChangeArrowheads="1"/>
          </p:cNvPicPr>
          <p:nvPr/>
        </p:nvPicPr>
        <p:blipFill>
          <a:blip r:embed="rId2" cstate="print"/>
          <a:srcRect/>
          <a:stretch>
            <a:fillRect/>
          </a:stretch>
        </p:blipFill>
        <p:spPr bwMode="auto">
          <a:xfrm>
            <a:off x="1341438" y="625152"/>
            <a:ext cx="2849562" cy="4169336"/>
          </a:xfrm>
          <a:prstGeom prst="rect">
            <a:avLst/>
          </a:prstGeom>
          <a:noFill/>
          <a:ln w="9525">
            <a:noFill/>
            <a:miter lim="800000"/>
            <a:headEnd/>
            <a:tailEnd/>
          </a:ln>
        </p:spPr>
      </p:pic>
      <p:cxnSp>
        <p:nvCxnSpPr>
          <p:cNvPr id="27" name="Straight Connector 26"/>
          <p:cNvCxnSpPr/>
          <p:nvPr/>
        </p:nvCxnSpPr>
        <p:spPr>
          <a:xfrm>
            <a:off x="1341438" y="5867400"/>
            <a:ext cx="37215762" cy="7937"/>
          </a:xfrm>
          <a:prstGeom prst="line">
            <a:avLst/>
          </a:prstGeom>
          <a:ln w="12700">
            <a:solidFill>
              <a:srgbClr val="FFC000"/>
            </a:solidFill>
          </a:ln>
        </p:spPr>
        <p:style>
          <a:lnRef idx="2">
            <a:schemeClr val="dk1"/>
          </a:lnRef>
          <a:fillRef idx="0">
            <a:schemeClr val="dk1"/>
          </a:fillRef>
          <a:effectRef idx="1">
            <a:schemeClr val="dk1"/>
          </a:effectRef>
          <a:fontRef idx="minor">
            <a:schemeClr val="tx1"/>
          </a:fontRef>
        </p:style>
      </p:cxnSp>
      <p:sp>
        <p:nvSpPr>
          <p:cNvPr id="28" name="Content Placeholder 10"/>
          <p:cNvSpPr txBox="1">
            <a:spLocks/>
          </p:cNvSpPr>
          <p:nvPr/>
        </p:nvSpPr>
        <p:spPr>
          <a:xfrm>
            <a:off x="990600" y="5334000"/>
            <a:ext cx="9677400" cy="9257734"/>
          </a:xfrm>
          <a:prstGeom prst="rect">
            <a:avLst/>
          </a:prstGeom>
        </p:spPr>
        <p:txBody>
          <a:bodyPr vert="horz" lIns="407557" tIns="203779" rIns="407557" bIns="203779" rtlCol="0">
            <a:normAutofit fontScale="92500" lnSpcReduction="10000"/>
          </a:bodyPr>
          <a:lstStyle/>
          <a:p>
            <a:pPr marL="1528340" marR="0" lvl="0" indent="-1528340" algn="ctr" defTabSz="4075572" rtl="0" eaLnBrk="1" fontAlgn="auto" latinLnBrk="0" hangingPunct="1">
              <a:lnSpc>
                <a:spcPct val="100000"/>
              </a:lnSpc>
              <a:spcBef>
                <a:spcPct val="20000"/>
              </a:spcBef>
              <a:spcAft>
                <a:spcPts val="0"/>
              </a:spcAft>
              <a:buClrTx/>
              <a:buSzTx/>
              <a:buFont typeface="Arial" pitchFamily="34" charset="0"/>
              <a:buNone/>
              <a:tabLst/>
              <a:defRPr/>
            </a:pPr>
            <a:endParaRPr kumimoji="0" lang="en-US" sz="4300" b="0" i="0" u="none" strike="noStrike" kern="1200" cap="none" spc="0" normalizeH="0" baseline="0" noProof="0" dirty="0" smtClean="0">
              <a:ln>
                <a:noFill/>
              </a:ln>
              <a:solidFill>
                <a:schemeClr val="tx1">
                  <a:tint val="75000"/>
                </a:schemeClr>
              </a:solidFill>
              <a:effectLst/>
              <a:uLnTx/>
              <a:uFillTx/>
              <a:latin typeface="Lucida Sans" pitchFamily="34" charset="0"/>
              <a:ea typeface="+mn-ea"/>
              <a:cs typeface="+mn-cs"/>
            </a:endParaRPr>
          </a:p>
          <a:p>
            <a:pPr marL="1528340" marR="0" lvl="0" indent="-1528340" algn="ctr" defTabSz="4075572" rtl="0" eaLnBrk="1" fontAlgn="auto" latinLnBrk="0" hangingPunct="1">
              <a:lnSpc>
                <a:spcPct val="100000"/>
              </a:lnSpc>
              <a:spcBef>
                <a:spcPct val="20000"/>
              </a:spcBef>
              <a:spcAft>
                <a:spcPts val="0"/>
              </a:spcAft>
              <a:buClrTx/>
              <a:buSzTx/>
              <a:buFont typeface="Arial" pitchFamily="34" charset="0"/>
              <a:buNone/>
              <a:tabLst/>
              <a:defRPr/>
            </a:pPr>
            <a:r>
              <a:rPr kumimoji="0" lang="en-US" sz="6600" b="1" i="0" u="none" strike="noStrike" kern="1200" cap="none" spc="0" normalizeH="0" baseline="0" noProof="0" dirty="0" smtClean="0">
                <a:ln>
                  <a:noFill/>
                </a:ln>
                <a:solidFill>
                  <a:srgbClr val="1F3571"/>
                </a:solidFill>
                <a:effectLst/>
                <a:uLnTx/>
                <a:uFillTx/>
                <a:latin typeface="Lucida Sans" pitchFamily="34" charset="0"/>
                <a:ea typeface="+mn-ea"/>
                <a:cs typeface="+mn-cs"/>
              </a:rPr>
              <a:t>Research Objectives</a:t>
            </a:r>
          </a:p>
          <a:p>
            <a:pPr marL="285750" indent="-285750">
              <a:buFont typeface="Wingdings" pitchFamily="2" charset="2"/>
              <a:buChar char="v"/>
            </a:pPr>
            <a:endParaRPr lang="en-US" sz="3600" dirty="0" smtClean="0"/>
          </a:p>
          <a:p>
            <a:pPr marL="285750" indent="-285750">
              <a:buFont typeface="Wingdings" pitchFamily="2" charset="2"/>
              <a:buChar char="v"/>
            </a:pPr>
            <a:r>
              <a:rPr lang="en-US" sz="4300" dirty="0" smtClean="0"/>
              <a:t>Determine </a:t>
            </a:r>
            <a:r>
              <a:rPr lang="en-US" sz="4300" dirty="0"/>
              <a:t>the glass transition temperature of a 2-D PMMA layer</a:t>
            </a:r>
          </a:p>
          <a:p>
            <a:pPr marL="571500" indent="-571500">
              <a:buFont typeface="Arial" pitchFamily="34" charset="0"/>
              <a:buChar char="•"/>
            </a:pPr>
            <a:endParaRPr lang="en-US" sz="1500" dirty="0"/>
          </a:p>
          <a:p>
            <a:pPr marL="285750" indent="-285750">
              <a:buFont typeface="Wingdings" pitchFamily="2" charset="2"/>
              <a:buChar char="v"/>
            </a:pPr>
            <a:r>
              <a:rPr lang="en-US" sz="4300" dirty="0"/>
              <a:t>Discern how heating PMMA above the glass transition temperature affects the dielectric constant</a:t>
            </a:r>
          </a:p>
          <a:p>
            <a:pPr marL="571500" indent="-571500">
              <a:buFont typeface="Arial" pitchFamily="34" charset="0"/>
              <a:buChar char="•"/>
            </a:pPr>
            <a:endParaRPr lang="en-US" sz="1500" dirty="0"/>
          </a:p>
          <a:p>
            <a:pPr marL="285750" indent="-285750">
              <a:buFont typeface="Wingdings" pitchFamily="2" charset="2"/>
              <a:buChar char="v"/>
            </a:pPr>
            <a:r>
              <a:rPr lang="en-US" sz="4300" dirty="0"/>
              <a:t>Discover how to  create a conductive silver layer through composition and sintering</a:t>
            </a:r>
          </a:p>
          <a:p>
            <a:pPr marL="571500" indent="-571500">
              <a:buFont typeface="Arial" pitchFamily="34" charset="0"/>
              <a:buChar char="•"/>
            </a:pPr>
            <a:endParaRPr lang="en-US" sz="1500" dirty="0"/>
          </a:p>
          <a:p>
            <a:pPr marL="285750" indent="-285750">
              <a:buFont typeface="Wingdings" pitchFamily="2" charset="2"/>
              <a:buChar char="v"/>
            </a:pPr>
            <a:r>
              <a:rPr lang="en-US" sz="4300" dirty="0" smtClean="0"/>
              <a:t>Form a capacitor with optimal properties including dielectric constant</a:t>
            </a:r>
            <a:endParaRPr lang="en-US" sz="4300" dirty="0"/>
          </a:p>
          <a:p>
            <a:pPr marL="731520" marR="0" lvl="0" indent="-457200" defTabSz="4075572" rtl="0" eaLnBrk="1" fontAlgn="auto" latinLnBrk="0" hangingPunct="1">
              <a:lnSpc>
                <a:spcPct val="100000"/>
              </a:lnSpc>
              <a:spcBef>
                <a:spcPct val="20000"/>
              </a:spcBef>
              <a:spcAft>
                <a:spcPts val="0"/>
              </a:spcAft>
              <a:buClrTx/>
              <a:buSzTx/>
              <a:buFont typeface="Arial" pitchFamily="34" charset="0"/>
              <a:buNone/>
              <a:tabLst/>
              <a:defRPr/>
            </a:pPr>
            <a:endParaRPr kumimoji="0" lang="en-US" sz="3600" b="0" i="0" u="none" strike="noStrike" kern="1200" cap="none" spc="0" normalizeH="0" baseline="0" noProof="0" dirty="0" smtClean="0">
              <a:ln>
                <a:noFill/>
              </a:ln>
              <a:effectLst/>
              <a:uLnTx/>
              <a:uFillTx/>
              <a:latin typeface="Lucida Bright" pitchFamily="18" charset="0"/>
              <a:ea typeface="+mn-ea"/>
              <a:cs typeface="+mn-cs"/>
            </a:endParaRPr>
          </a:p>
        </p:txBody>
      </p:sp>
      <p:sp>
        <p:nvSpPr>
          <p:cNvPr id="29" name="Content Placeholder 11"/>
          <p:cNvSpPr txBox="1">
            <a:spLocks/>
          </p:cNvSpPr>
          <p:nvPr/>
        </p:nvSpPr>
        <p:spPr>
          <a:xfrm>
            <a:off x="16344900" y="20802600"/>
            <a:ext cx="8915400" cy="4114800"/>
          </a:xfrm>
          <a:prstGeom prst="rect">
            <a:avLst/>
          </a:prstGeom>
        </p:spPr>
        <p:txBody>
          <a:bodyPr/>
          <a:lstStyle/>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r>
              <a:rPr kumimoji="0" lang="en-US" sz="6600" b="1" i="0" u="none" strike="noStrike" kern="1200" cap="none" spc="0" normalizeH="0" baseline="0" noProof="0" dirty="0" smtClean="0">
                <a:ln>
                  <a:noFill/>
                </a:ln>
                <a:solidFill>
                  <a:srgbClr val="1F3571"/>
                </a:solidFill>
                <a:effectLst/>
                <a:uLnTx/>
                <a:uFillTx/>
                <a:latin typeface="Lucida Sans" pitchFamily="34" charset="0"/>
                <a:ea typeface="+mn-ea"/>
                <a:cs typeface="+mn-cs"/>
              </a:rPr>
              <a:t>Conclusions</a:t>
            </a: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3300" b="1" i="0" u="none" strike="noStrike" kern="1200" cap="none" spc="0" normalizeH="0" baseline="0" noProof="0" dirty="0" smtClean="0">
              <a:ln>
                <a:noFill/>
              </a:ln>
              <a:solidFill>
                <a:srgbClr val="1F3571"/>
              </a:solidFill>
              <a:effectLst/>
              <a:uLnTx/>
              <a:uFillTx/>
              <a:ea typeface="+mn-ea"/>
              <a:cs typeface="+mn-cs"/>
            </a:endParaRPr>
          </a:p>
          <a:p>
            <a:pPr marL="571500" marR="0" lvl="0" indent="-571500" algn="l" defTabSz="4075572" rtl="0" eaLnBrk="1" fontAlgn="auto" latinLnBrk="0" hangingPunct="1">
              <a:lnSpc>
                <a:spcPct val="100000"/>
              </a:lnSpc>
              <a:spcBef>
                <a:spcPct val="20000"/>
              </a:spcBef>
              <a:spcAft>
                <a:spcPts val="0"/>
              </a:spcAft>
              <a:buClr>
                <a:srgbClr val="002060"/>
              </a:buClr>
              <a:buSzTx/>
              <a:buFont typeface="Wingdings" pitchFamily="2" charset="2"/>
              <a:buChar char="v"/>
              <a:tabLst/>
              <a:defRPr/>
            </a:pPr>
            <a:r>
              <a:rPr kumimoji="0" lang="en-US" sz="4000" b="1" i="0" u="none" strike="noStrike" kern="1200" cap="none" spc="0" normalizeH="0" baseline="0" noProof="0" dirty="0" smtClean="0">
                <a:ln>
                  <a:noFill/>
                </a:ln>
                <a:solidFill>
                  <a:srgbClr val="1F3571"/>
                </a:solidFill>
                <a:effectLst/>
                <a:uLnTx/>
                <a:uFillTx/>
              </a:rPr>
              <a:t>The glass</a:t>
            </a:r>
            <a:r>
              <a:rPr kumimoji="0" lang="en-US" sz="4000" b="1" i="0" u="none" strike="noStrike" kern="1200" cap="none" spc="0" normalizeH="0" noProof="0" dirty="0" smtClean="0">
                <a:ln>
                  <a:noFill/>
                </a:ln>
                <a:solidFill>
                  <a:srgbClr val="1F3571"/>
                </a:solidFill>
                <a:effectLst/>
                <a:uLnTx/>
                <a:uFillTx/>
              </a:rPr>
              <a:t> transition temperature increases slightly in a 2-D state</a:t>
            </a:r>
          </a:p>
          <a:p>
            <a:pPr marL="171450" marR="0" lvl="0" indent="-171450" algn="l" defTabSz="4075572" rtl="0" eaLnBrk="1" fontAlgn="auto" latinLnBrk="0" hangingPunct="1">
              <a:lnSpc>
                <a:spcPct val="100000"/>
              </a:lnSpc>
              <a:spcBef>
                <a:spcPct val="20000"/>
              </a:spcBef>
              <a:spcAft>
                <a:spcPts val="0"/>
              </a:spcAft>
              <a:buClr>
                <a:srgbClr val="002060"/>
              </a:buClr>
              <a:buSzTx/>
              <a:buFont typeface="Wingdings" pitchFamily="2" charset="2"/>
              <a:buChar char="v"/>
              <a:tabLst/>
              <a:defRPr/>
            </a:pPr>
            <a:endParaRPr kumimoji="0" lang="en-US" sz="1200" b="1" i="0" u="none" strike="noStrike" kern="1200" cap="none" spc="0" normalizeH="0" noProof="0" dirty="0" smtClean="0">
              <a:ln>
                <a:noFill/>
              </a:ln>
              <a:solidFill>
                <a:srgbClr val="1F3571"/>
              </a:solidFill>
              <a:effectLst/>
              <a:uLnTx/>
              <a:uFillTx/>
            </a:endParaRPr>
          </a:p>
          <a:p>
            <a:pPr marL="571500" marR="0" lvl="0" indent="-571500" algn="l" defTabSz="4075572" rtl="0" eaLnBrk="1" fontAlgn="auto" latinLnBrk="0" hangingPunct="1">
              <a:lnSpc>
                <a:spcPct val="100000"/>
              </a:lnSpc>
              <a:spcBef>
                <a:spcPct val="20000"/>
              </a:spcBef>
              <a:spcAft>
                <a:spcPts val="0"/>
              </a:spcAft>
              <a:buClr>
                <a:srgbClr val="002060"/>
              </a:buClr>
              <a:buSzTx/>
              <a:buFont typeface="Wingdings" pitchFamily="2" charset="2"/>
              <a:buChar char="v"/>
              <a:tabLst/>
              <a:defRPr/>
            </a:pPr>
            <a:r>
              <a:rPr lang="en-US" sz="4000" b="1" dirty="0" smtClean="0">
                <a:solidFill>
                  <a:srgbClr val="1F3571"/>
                </a:solidFill>
              </a:rPr>
              <a:t>Glass transition temperature was slightly higher </a:t>
            </a:r>
            <a:r>
              <a:rPr lang="en-US" sz="4000" b="1" dirty="0">
                <a:solidFill>
                  <a:srgbClr val="1F3571"/>
                </a:solidFill>
              </a:rPr>
              <a:t> </a:t>
            </a:r>
            <a:r>
              <a:rPr lang="en-US" sz="4000" b="1" dirty="0" smtClean="0">
                <a:solidFill>
                  <a:srgbClr val="1F3571"/>
                </a:solidFill>
              </a:rPr>
              <a:t>when the flow rate of PMMA was increased</a:t>
            </a:r>
          </a:p>
          <a:p>
            <a:pPr marL="171450" marR="0" lvl="0" indent="-171450" algn="l" defTabSz="4075572" rtl="0" eaLnBrk="1" fontAlgn="auto" latinLnBrk="0" hangingPunct="1">
              <a:lnSpc>
                <a:spcPct val="100000"/>
              </a:lnSpc>
              <a:spcBef>
                <a:spcPct val="20000"/>
              </a:spcBef>
              <a:spcAft>
                <a:spcPts val="0"/>
              </a:spcAft>
              <a:buClr>
                <a:srgbClr val="002060"/>
              </a:buClr>
              <a:buSzTx/>
              <a:buFont typeface="Wingdings" pitchFamily="2" charset="2"/>
              <a:buChar char="v"/>
              <a:tabLst/>
              <a:defRPr/>
            </a:pPr>
            <a:endParaRPr kumimoji="0" lang="en-US" sz="1200" b="1" i="0" u="none" strike="noStrike" kern="1200" cap="none" spc="0" normalizeH="0" noProof="0" dirty="0" smtClean="0">
              <a:ln>
                <a:noFill/>
              </a:ln>
              <a:solidFill>
                <a:srgbClr val="1F3571"/>
              </a:solidFill>
              <a:effectLst/>
              <a:uLnTx/>
              <a:uFillTx/>
            </a:endParaRPr>
          </a:p>
          <a:p>
            <a:pPr marL="571500" marR="0" lvl="0" indent="-571500" algn="l" defTabSz="4075572" rtl="0" eaLnBrk="1" fontAlgn="auto" latinLnBrk="0" hangingPunct="1">
              <a:lnSpc>
                <a:spcPct val="100000"/>
              </a:lnSpc>
              <a:spcBef>
                <a:spcPct val="20000"/>
              </a:spcBef>
              <a:spcAft>
                <a:spcPts val="0"/>
              </a:spcAft>
              <a:buClr>
                <a:srgbClr val="002060"/>
              </a:buClr>
              <a:buSzTx/>
              <a:buFont typeface="Wingdings" pitchFamily="2" charset="2"/>
              <a:buChar char="v"/>
              <a:tabLst/>
              <a:defRPr/>
            </a:pPr>
            <a:r>
              <a:rPr lang="en-US" sz="4000" b="1" baseline="0" dirty="0" smtClean="0">
                <a:solidFill>
                  <a:srgbClr val="1F3571"/>
                </a:solidFill>
              </a:rPr>
              <a:t>Conductivity</a:t>
            </a:r>
            <a:r>
              <a:rPr lang="en-US" sz="4000" b="1" dirty="0" smtClean="0">
                <a:solidFill>
                  <a:srgbClr val="1F3571"/>
                </a:solidFill>
              </a:rPr>
              <a:t> was not achieved at when sintered at 150 degrees.</a:t>
            </a:r>
            <a:endParaRPr kumimoji="0" lang="en-US" sz="4000" b="1" i="0" u="none" strike="noStrike" kern="1200" cap="none" spc="0" normalizeH="0" baseline="0" noProof="0" dirty="0" smtClean="0">
              <a:ln>
                <a:noFill/>
              </a:ln>
              <a:solidFill>
                <a:srgbClr val="1F3571"/>
              </a:solidFill>
              <a:effectLst/>
              <a:uLnTx/>
              <a:uFillTx/>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6600" b="0" i="0" u="none" strike="noStrike" kern="1200" cap="none" spc="0" normalizeH="0" baseline="0" noProof="0" dirty="0" smtClean="0">
              <a:ln>
                <a:noFill/>
              </a:ln>
              <a:solidFill>
                <a:srgbClr val="1F3571"/>
              </a:solidFill>
              <a:effectLst/>
              <a:uLnTx/>
              <a:uFillTx/>
              <a:latin typeface="Lucida Sans" pitchFamily="34" charset="0"/>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14300" b="0" i="0" u="none" strike="noStrike" kern="1200" cap="none" spc="0" normalizeH="0" baseline="0" noProof="0" dirty="0" smtClean="0">
              <a:ln>
                <a:noFill/>
              </a:ln>
              <a:solidFill>
                <a:schemeClr val="tx1"/>
              </a:solidFill>
              <a:effectLst/>
              <a:uLnTx/>
              <a:uFillTx/>
              <a:latin typeface="+mn-lt"/>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14300" b="0" i="0" u="none" strike="noStrike" kern="1200" cap="none" spc="0" normalizeH="0" baseline="0" noProof="0" dirty="0" smtClean="0">
              <a:ln>
                <a:noFill/>
              </a:ln>
              <a:solidFill>
                <a:schemeClr val="tx1"/>
              </a:solidFill>
              <a:effectLst/>
              <a:uLnTx/>
              <a:uFillTx/>
              <a:latin typeface="+mn-lt"/>
              <a:ea typeface="+mn-ea"/>
              <a:cs typeface="+mn-cs"/>
            </a:endParaRPr>
          </a:p>
          <a:p>
            <a:pPr marL="1528340" marR="0" lvl="0" indent="-1528340" algn="l" defTabSz="4075572" rtl="0" eaLnBrk="1" fontAlgn="auto" latinLnBrk="0" hangingPunct="1">
              <a:lnSpc>
                <a:spcPct val="100000"/>
              </a:lnSpc>
              <a:spcBef>
                <a:spcPct val="20000"/>
              </a:spcBef>
              <a:spcAft>
                <a:spcPts val="0"/>
              </a:spcAft>
              <a:buClrTx/>
              <a:buSzTx/>
              <a:buFont typeface="Arial" charset="0"/>
              <a:buNone/>
              <a:tabLst/>
              <a:defRPr/>
            </a:pPr>
            <a:endParaRPr kumimoji="0" lang="en-US" sz="143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0" name="TextBox 9"/>
          <p:cNvSpPr txBox="1">
            <a:spLocks noChangeArrowheads="1"/>
          </p:cNvSpPr>
          <p:nvPr/>
        </p:nvSpPr>
        <p:spPr bwMode="auto">
          <a:xfrm>
            <a:off x="8716962" y="4008438"/>
            <a:ext cx="22799675" cy="2073275"/>
          </a:xfrm>
          <a:prstGeom prst="rect">
            <a:avLst/>
          </a:prstGeom>
          <a:noFill/>
          <a:ln w="9525">
            <a:noFill/>
            <a:miter lim="800000"/>
            <a:headEnd/>
            <a:tailEnd/>
          </a:ln>
        </p:spPr>
        <p:txBody>
          <a:bodyPr lIns="407557" tIns="203779" rIns="407557" bIns="203779">
            <a:spAutoFit/>
          </a:bodyPr>
          <a:lstStyle/>
          <a:p>
            <a:pPr algn="ctr"/>
            <a:r>
              <a:rPr lang="en-US" sz="5400" i="1" dirty="0">
                <a:latin typeface="Lucida Bright" pitchFamily="18" charset="0"/>
              </a:rPr>
              <a:t>Research Undergraduate:</a:t>
            </a:r>
            <a:r>
              <a:rPr lang="en-US" sz="5400" dirty="0">
                <a:latin typeface="Lucida Bright" pitchFamily="18" charset="0"/>
              </a:rPr>
              <a:t> </a:t>
            </a:r>
            <a:r>
              <a:rPr lang="en-US" sz="5400" dirty="0" smtClean="0">
                <a:latin typeface="Lucida Bright" pitchFamily="18" charset="0"/>
              </a:rPr>
              <a:t> Angelica Moore (SDSMT)</a:t>
            </a:r>
            <a:endParaRPr lang="en-US" sz="5400" dirty="0">
              <a:latin typeface="Lucida Bright" pitchFamily="18" charset="0"/>
            </a:endParaRPr>
          </a:p>
          <a:p>
            <a:pPr algn="ctr"/>
            <a:r>
              <a:rPr lang="en-US" sz="5400" i="1" dirty="0">
                <a:latin typeface="Lucida Bright" pitchFamily="18" charset="0"/>
              </a:rPr>
              <a:t>Advisors:</a:t>
            </a:r>
            <a:r>
              <a:rPr lang="en-US" sz="5400" dirty="0">
                <a:latin typeface="Lucida Bright" pitchFamily="18" charset="0"/>
              </a:rPr>
              <a:t> </a:t>
            </a:r>
            <a:r>
              <a:rPr lang="en-US" sz="5400" dirty="0" smtClean="0">
                <a:latin typeface="Lucida Bright" pitchFamily="18" charset="0"/>
              </a:rPr>
              <a:t> Drs. William Cross and Thomas Montoya</a:t>
            </a:r>
            <a:endParaRPr lang="en-US" sz="5400" dirty="0">
              <a:latin typeface="Lucida Bright" pitchFamily="18" charset="0"/>
            </a:endParaRPr>
          </a:p>
        </p:txBody>
      </p:sp>
      <p:pic>
        <p:nvPicPr>
          <p:cNvPr id="31" name="Picture 2" descr="https://tmail.utk.edu/exchange/mparke11/Inbox/Grant%20Number_xF8FF_Logos--NSF_xF8FF_SM.EML/1_multipart_xF8FF_2_NSF.jpg/C58EA28C-18C0-4a97-9AF2-036E93DDAFB3/NSF.jpg?attach=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417759" y="625151"/>
            <a:ext cx="4382560" cy="4419923"/>
          </a:xfrm>
          <a:prstGeom prst="rect">
            <a:avLst/>
          </a:prstGeom>
          <a:noFill/>
          <a:ln w="9525">
            <a:noFill/>
            <a:miter lim="800000"/>
            <a:headEnd/>
            <a:tailEnd/>
          </a:ln>
        </p:spPr>
      </p:pic>
      <p:sp>
        <p:nvSpPr>
          <p:cNvPr id="32" name="Content Placeholder 11"/>
          <p:cNvSpPr txBox="1">
            <a:spLocks/>
          </p:cNvSpPr>
          <p:nvPr/>
        </p:nvSpPr>
        <p:spPr>
          <a:xfrm>
            <a:off x="29829459" y="17466590"/>
            <a:ext cx="8912225" cy="5943600"/>
          </a:xfrm>
          <a:prstGeom prst="rect">
            <a:avLst/>
          </a:prstGeom>
        </p:spPr>
        <p:txBody>
          <a:bodyPr lIns="407557" tIns="203779" rIns="407557" bIns="203779">
            <a:normAutofit/>
          </a:bodyPr>
          <a:lstStyle/>
          <a:p>
            <a:pPr marL="1528340" indent="-1528340" defTabSz="4075572" fontAlgn="auto">
              <a:spcBef>
                <a:spcPct val="20000"/>
              </a:spcBef>
              <a:spcAft>
                <a:spcPts val="0"/>
              </a:spcAft>
              <a:buFont typeface="Arial" pitchFamily="34" charset="0"/>
              <a:buNone/>
              <a:defRPr/>
            </a:pPr>
            <a:r>
              <a:rPr lang="en-US" sz="6600" b="1" dirty="0" smtClean="0">
                <a:solidFill>
                  <a:srgbClr val="1F3571"/>
                </a:solidFill>
                <a:latin typeface="Lucida Sans" pitchFamily="34" charset="0"/>
              </a:rPr>
              <a:t>Results</a:t>
            </a:r>
            <a:endParaRPr lang="en-US" sz="6600" b="1" dirty="0">
              <a:solidFill>
                <a:srgbClr val="1F3571"/>
              </a:solidFill>
              <a:latin typeface="Lucida Sans" pitchFamily="34" charset="0"/>
              <a:cs typeface="+mn-cs"/>
            </a:endParaRPr>
          </a:p>
          <a:p>
            <a:pPr marL="1528340" indent="-1528340" defTabSz="4075572" fontAlgn="auto">
              <a:spcBef>
                <a:spcPct val="20000"/>
              </a:spcBef>
              <a:spcAft>
                <a:spcPts val="0"/>
              </a:spcAft>
              <a:buFont typeface="Arial" pitchFamily="34" charset="0"/>
              <a:buNone/>
              <a:defRPr/>
            </a:pPr>
            <a:endParaRPr lang="en-US" sz="6600" b="1" dirty="0" smtClean="0">
              <a:solidFill>
                <a:srgbClr val="1F3571"/>
              </a:solidFill>
              <a:latin typeface="Lucida Sans" pitchFamily="34" charset="0"/>
              <a:cs typeface="+mn-cs"/>
            </a:endParaRPr>
          </a:p>
          <a:p>
            <a:pPr marL="731520" indent="-457200" defTabSz="4075572" fontAlgn="auto">
              <a:spcBef>
                <a:spcPct val="20000"/>
              </a:spcBef>
              <a:spcAft>
                <a:spcPts val="0"/>
              </a:spcAft>
              <a:defRPr/>
            </a:pPr>
            <a:endParaRPr lang="en-US" sz="12500" dirty="0">
              <a:latin typeface="+mn-lt"/>
              <a:cs typeface="+mn-cs"/>
            </a:endParaRPr>
          </a:p>
          <a:p>
            <a:pPr marL="1528340" indent="-1528340" defTabSz="4075572" fontAlgn="auto">
              <a:spcBef>
                <a:spcPct val="20000"/>
              </a:spcBef>
              <a:spcAft>
                <a:spcPts val="0"/>
              </a:spcAft>
              <a:buFont typeface="Arial" pitchFamily="34" charset="0"/>
              <a:buNone/>
              <a:defRPr/>
            </a:pPr>
            <a:endParaRPr lang="en-US" sz="6600" dirty="0">
              <a:solidFill>
                <a:srgbClr val="1F3571"/>
              </a:solidFill>
              <a:latin typeface="Lucida Sans" pitchFamily="34" charset="0"/>
              <a:cs typeface="+mn-cs"/>
            </a:endParaRPr>
          </a:p>
          <a:p>
            <a:pPr marL="1528340" indent="-1528340" defTabSz="4075572" fontAlgn="auto">
              <a:spcBef>
                <a:spcPct val="20000"/>
              </a:spcBef>
              <a:spcAft>
                <a:spcPts val="0"/>
              </a:spcAft>
              <a:buFont typeface="Arial" pitchFamily="34" charset="0"/>
              <a:buNone/>
              <a:defRPr/>
            </a:pPr>
            <a:endParaRPr lang="en-US" sz="12500" dirty="0">
              <a:latin typeface="+mn-lt"/>
              <a:cs typeface="+mn-cs"/>
            </a:endParaRPr>
          </a:p>
          <a:p>
            <a:pPr marL="1528340" indent="-1528340" defTabSz="4075572" fontAlgn="auto">
              <a:spcBef>
                <a:spcPct val="20000"/>
              </a:spcBef>
              <a:spcAft>
                <a:spcPts val="0"/>
              </a:spcAft>
              <a:buFont typeface="Arial" pitchFamily="34" charset="0"/>
              <a:buNone/>
              <a:defRPr/>
            </a:pPr>
            <a:endParaRPr lang="en-US" sz="12500" dirty="0">
              <a:latin typeface="+mn-lt"/>
              <a:cs typeface="+mn-cs"/>
            </a:endParaRPr>
          </a:p>
          <a:p>
            <a:pPr marL="1528340" indent="-1528340" defTabSz="4075572" fontAlgn="auto">
              <a:spcBef>
                <a:spcPct val="20000"/>
              </a:spcBef>
              <a:spcAft>
                <a:spcPts val="0"/>
              </a:spcAft>
              <a:buFont typeface="Arial" pitchFamily="34" charset="0"/>
              <a:buNone/>
              <a:defRPr/>
            </a:pPr>
            <a:endParaRPr lang="en-US" sz="12500" dirty="0">
              <a:latin typeface="+mn-lt"/>
              <a:cs typeface="+mn-cs"/>
            </a:endParaRPr>
          </a:p>
        </p:txBody>
      </p:sp>
      <p:sp>
        <p:nvSpPr>
          <p:cNvPr id="35" name="Rectangle 34"/>
          <p:cNvSpPr/>
          <p:nvPr/>
        </p:nvSpPr>
        <p:spPr>
          <a:xfrm>
            <a:off x="10896600" y="6259512"/>
            <a:ext cx="18440400" cy="5816977"/>
          </a:xfrm>
          <a:prstGeom prst="rect">
            <a:avLst/>
          </a:prstGeom>
        </p:spPr>
        <p:txBody>
          <a:bodyPr>
            <a:spAutoFit/>
          </a:bodyPr>
          <a:lstStyle/>
          <a:p>
            <a:pPr algn="ctr" defTabSz="4075572" fontAlgn="auto">
              <a:spcBef>
                <a:spcPts val="0"/>
              </a:spcBef>
              <a:spcAft>
                <a:spcPts val="0"/>
              </a:spcAft>
              <a:defRPr/>
            </a:pPr>
            <a:r>
              <a:rPr lang="en-US" sz="6000" b="1" dirty="0" smtClean="0">
                <a:solidFill>
                  <a:srgbClr val="1F3571"/>
                </a:solidFill>
                <a:latin typeface="Lucida Sans" pitchFamily="34" charset="0"/>
              </a:rPr>
              <a:t>Introduction</a:t>
            </a:r>
          </a:p>
          <a:p>
            <a:pPr algn="just">
              <a:defRPr/>
            </a:pPr>
            <a:endParaRPr lang="en-US" sz="3600" dirty="0" smtClean="0"/>
          </a:p>
          <a:p>
            <a:pPr algn="just">
              <a:defRPr/>
            </a:pPr>
            <a:r>
              <a:rPr lang="en-US" sz="4000" dirty="0" smtClean="0"/>
              <a:t>Direct </a:t>
            </a:r>
            <a:r>
              <a:rPr lang="en-US" sz="4000" dirty="0"/>
              <a:t>write technology has existed in myriad forms since its inception in the early 1990's for military purposes; one of its applications especially of late consists of the creation of flexible and more cost effective electronics from simple transistors to complete circuits(8). This study aims to investigate whether printed silver nanoparticles and the polar polymer PMMA (poly methyl methacrylate) can form an efficient direct-write synthesized capacitor. </a:t>
            </a:r>
          </a:p>
          <a:p>
            <a:pPr algn="ctr" defTabSz="4075572" fontAlgn="auto">
              <a:spcBef>
                <a:spcPts val="0"/>
              </a:spcBef>
              <a:spcAft>
                <a:spcPts val="0"/>
              </a:spcAft>
              <a:defRPr/>
            </a:pPr>
            <a:endParaRPr lang="en-US" sz="3600" b="1" dirty="0">
              <a:solidFill>
                <a:srgbClr val="1F3571"/>
              </a:solidFill>
              <a:latin typeface="Lucida Sans" pitchFamily="34" charset="0"/>
            </a:endParaRPr>
          </a:p>
        </p:txBody>
      </p:sp>
      <p:sp>
        <p:nvSpPr>
          <p:cNvPr id="36" name="Rectangle 35"/>
          <p:cNvSpPr/>
          <p:nvPr/>
        </p:nvSpPr>
        <p:spPr>
          <a:xfrm>
            <a:off x="1239087" y="14095834"/>
            <a:ext cx="9982200" cy="9556462"/>
          </a:xfrm>
          <a:prstGeom prst="rect">
            <a:avLst/>
          </a:prstGeom>
        </p:spPr>
        <p:txBody>
          <a:bodyPr wrap="square">
            <a:spAutoFit/>
          </a:bodyPr>
          <a:lstStyle/>
          <a:p>
            <a:pPr defTabSz="4075572" fontAlgn="auto">
              <a:spcBef>
                <a:spcPts val="0"/>
              </a:spcBef>
              <a:spcAft>
                <a:spcPts val="0"/>
              </a:spcAft>
              <a:defRPr/>
            </a:pPr>
            <a:r>
              <a:rPr lang="en-US" sz="6600" b="1" dirty="0" smtClean="0">
                <a:solidFill>
                  <a:srgbClr val="1F3571"/>
                </a:solidFill>
                <a:latin typeface="Lucida Sans" pitchFamily="34" charset="0"/>
                <a:cs typeface="+mn-cs"/>
              </a:rPr>
              <a:t>Procedure</a:t>
            </a:r>
          </a:p>
          <a:p>
            <a:pPr marL="457200" indent="-457200" defTabSz="4075572" fontAlgn="auto">
              <a:spcBef>
                <a:spcPts val="0"/>
              </a:spcBef>
              <a:spcAft>
                <a:spcPts val="0"/>
              </a:spcAft>
              <a:buFont typeface="Wingdings" pitchFamily="2" charset="2"/>
              <a:buChar char="v"/>
              <a:defRPr/>
            </a:pPr>
            <a:endParaRPr lang="en-US" sz="3300" dirty="0" smtClean="0"/>
          </a:p>
          <a:p>
            <a:pPr marL="457200" indent="-457200" defTabSz="4075572" fontAlgn="auto">
              <a:spcBef>
                <a:spcPts val="0"/>
              </a:spcBef>
              <a:spcAft>
                <a:spcPts val="0"/>
              </a:spcAft>
              <a:buClr>
                <a:srgbClr val="002060"/>
              </a:buClr>
              <a:buFont typeface="Wingdings" pitchFamily="2" charset="2"/>
              <a:buChar char="v"/>
              <a:defRPr/>
            </a:pPr>
            <a:r>
              <a:rPr lang="en-US" sz="4000" dirty="0" smtClean="0"/>
              <a:t>Mix and spray a PMMA mixture  on a  glass slide with a </a:t>
            </a:r>
            <a:r>
              <a:rPr lang="en-US" sz="4000" dirty="0"/>
              <a:t>S</a:t>
            </a:r>
            <a:r>
              <a:rPr lang="en-US" sz="4000" dirty="0" smtClean="0"/>
              <a:t>onoTek direct write printer</a:t>
            </a:r>
          </a:p>
          <a:p>
            <a:pPr marL="457200" indent="-457200" defTabSz="4075572" fontAlgn="auto">
              <a:spcBef>
                <a:spcPts val="0"/>
              </a:spcBef>
              <a:spcAft>
                <a:spcPts val="0"/>
              </a:spcAft>
              <a:buClr>
                <a:srgbClr val="002060"/>
              </a:buClr>
              <a:buFont typeface="Wingdings" pitchFamily="2" charset="2"/>
              <a:buChar char="v"/>
              <a:defRPr/>
            </a:pPr>
            <a:endParaRPr lang="en-US" sz="1400" dirty="0" smtClean="0"/>
          </a:p>
          <a:p>
            <a:pPr marL="457200" indent="-457200" defTabSz="4075572" fontAlgn="auto">
              <a:spcBef>
                <a:spcPts val="0"/>
              </a:spcBef>
              <a:spcAft>
                <a:spcPts val="0"/>
              </a:spcAft>
              <a:buClr>
                <a:srgbClr val="002060"/>
              </a:buClr>
              <a:buFont typeface="Wingdings" pitchFamily="2" charset="2"/>
              <a:buChar char="v"/>
              <a:defRPr/>
            </a:pPr>
            <a:r>
              <a:rPr lang="en-US" sz="4000" dirty="0" smtClean="0"/>
              <a:t>Use a TMA machine to find the glass transition temperature of PMMA</a:t>
            </a:r>
          </a:p>
          <a:p>
            <a:pPr marL="457200" indent="-457200" defTabSz="4075572" fontAlgn="auto">
              <a:spcBef>
                <a:spcPts val="0"/>
              </a:spcBef>
              <a:spcAft>
                <a:spcPts val="0"/>
              </a:spcAft>
              <a:buClr>
                <a:srgbClr val="002060"/>
              </a:buClr>
              <a:buFont typeface="Wingdings" pitchFamily="2" charset="2"/>
              <a:buChar char="v"/>
              <a:defRPr/>
            </a:pPr>
            <a:endParaRPr lang="en-US" sz="1400" dirty="0" smtClean="0"/>
          </a:p>
          <a:p>
            <a:pPr marL="457200" indent="-457200" defTabSz="4075572" fontAlgn="auto">
              <a:spcBef>
                <a:spcPts val="0"/>
              </a:spcBef>
              <a:spcAft>
                <a:spcPts val="0"/>
              </a:spcAft>
              <a:buClr>
                <a:srgbClr val="002060"/>
              </a:buClr>
              <a:buFont typeface="Wingdings" pitchFamily="2" charset="2"/>
              <a:buChar char="v"/>
              <a:defRPr/>
            </a:pPr>
            <a:r>
              <a:rPr lang="en-US" sz="4000" dirty="0" smtClean="0"/>
              <a:t>Sinter and test for conductivity in  silver slides</a:t>
            </a:r>
          </a:p>
          <a:p>
            <a:pPr marL="457200" indent="-457200" defTabSz="4075572" fontAlgn="auto">
              <a:spcBef>
                <a:spcPts val="0"/>
              </a:spcBef>
              <a:spcAft>
                <a:spcPts val="0"/>
              </a:spcAft>
              <a:buClr>
                <a:srgbClr val="002060"/>
              </a:buClr>
              <a:buFont typeface="Wingdings" pitchFamily="2" charset="2"/>
              <a:buChar char="v"/>
              <a:defRPr/>
            </a:pPr>
            <a:endParaRPr lang="en-US" sz="1400" dirty="0" smtClean="0"/>
          </a:p>
          <a:p>
            <a:pPr marL="457200" indent="-457200" defTabSz="4075572" fontAlgn="auto">
              <a:spcBef>
                <a:spcPts val="0"/>
              </a:spcBef>
              <a:spcAft>
                <a:spcPts val="0"/>
              </a:spcAft>
              <a:buClr>
                <a:srgbClr val="002060"/>
              </a:buClr>
              <a:buFont typeface="Wingdings" pitchFamily="2" charset="2"/>
              <a:buChar char="v"/>
              <a:defRPr/>
            </a:pPr>
            <a:r>
              <a:rPr lang="en-US" sz="4000" dirty="0" smtClean="0"/>
              <a:t>Mix and spray a 1.5% silver solution using a SonoTek direct write printer</a:t>
            </a:r>
          </a:p>
          <a:p>
            <a:pPr marL="457200" indent="-457200" defTabSz="4075572" fontAlgn="auto">
              <a:spcBef>
                <a:spcPts val="0"/>
              </a:spcBef>
              <a:spcAft>
                <a:spcPts val="0"/>
              </a:spcAft>
              <a:buClr>
                <a:srgbClr val="002060"/>
              </a:buClr>
              <a:buFont typeface="Wingdings" pitchFamily="2" charset="2"/>
              <a:buChar char="v"/>
              <a:defRPr/>
            </a:pPr>
            <a:endParaRPr lang="en-US" sz="1400" dirty="0" smtClean="0"/>
          </a:p>
          <a:p>
            <a:pPr marL="457200" indent="-457200" defTabSz="4075572" fontAlgn="auto">
              <a:spcBef>
                <a:spcPts val="0"/>
              </a:spcBef>
              <a:spcAft>
                <a:spcPts val="0"/>
              </a:spcAft>
              <a:buClr>
                <a:srgbClr val="002060"/>
              </a:buClr>
              <a:buFont typeface="Wingdings" pitchFamily="2" charset="2"/>
              <a:buChar char="v"/>
              <a:defRPr/>
            </a:pPr>
            <a:r>
              <a:rPr lang="en-US" sz="4000" dirty="0" smtClean="0"/>
              <a:t>Heat silver in a furnace to form a conductive layer</a:t>
            </a:r>
          </a:p>
          <a:p>
            <a:pPr defTabSz="4075572" fontAlgn="auto">
              <a:spcBef>
                <a:spcPts val="0"/>
              </a:spcBef>
              <a:spcAft>
                <a:spcPts val="0"/>
              </a:spcAft>
              <a:defRPr/>
            </a:pPr>
            <a:endParaRPr lang="en-US" sz="3300" dirty="0"/>
          </a:p>
          <a:p>
            <a:pPr defTabSz="4075572" fontAlgn="auto">
              <a:spcBef>
                <a:spcPts val="0"/>
              </a:spcBef>
              <a:spcAft>
                <a:spcPts val="0"/>
              </a:spcAft>
              <a:defRPr/>
            </a:pPr>
            <a:endParaRPr lang="en-US" sz="3300" dirty="0">
              <a:cs typeface="+mn-cs"/>
            </a:endParaRPr>
          </a:p>
        </p:txBody>
      </p:sp>
      <p:sp>
        <p:nvSpPr>
          <p:cNvPr id="37" name="Rectangle 36"/>
          <p:cNvSpPr/>
          <p:nvPr/>
        </p:nvSpPr>
        <p:spPr>
          <a:xfrm>
            <a:off x="30714532" y="6509744"/>
            <a:ext cx="8382000" cy="10956846"/>
          </a:xfrm>
          <a:prstGeom prst="rect">
            <a:avLst/>
          </a:prstGeom>
        </p:spPr>
        <p:txBody>
          <a:bodyPr wrap="square">
            <a:spAutoFit/>
          </a:bodyPr>
          <a:lstStyle/>
          <a:p>
            <a:pPr>
              <a:defRPr/>
            </a:pPr>
            <a:r>
              <a:rPr lang="en-US" sz="6600" b="1" dirty="0">
                <a:solidFill>
                  <a:srgbClr val="1F3571"/>
                </a:solidFill>
                <a:latin typeface="Lucida Sans" pitchFamily="34" charset="0"/>
              </a:rPr>
              <a:t>Future Work</a:t>
            </a:r>
            <a:endParaRPr lang="en-US" sz="6600" b="1" dirty="0">
              <a:latin typeface="Lucida Sans" pitchFamily="34" charset="0"/>
            </a:endParaRPr>
          </a:p>
          <a:p>
            <a:pPr marL="457200" indent="-457200">
              <a:buFont typeface="Wingdings" pitchFamily="2" charset="2"/>
              <a:buChar char="v"/>
              <a:defRPr/>
            </a:pPr>
            <a:endParaRPr lang="en-US" sz="4000" dirty="0" smtClean="0"/>
          </a:p>
          <a:p>
            <a:pPr marL="457200" indent="-457200">
              <a:buFont typeface="Wingdings" pitchFamily="2" charset="2"/>
              <a:buChar char="v"/>
              <a:defRPr/>
            </a:pPr>
            <a:r>
              <a:rPr lang="en-US" sz="4000" dirty="0" smtClean="0"/>
              <a:t>Cap Ag particles in elaidic acid, filter them, and make them square</a:t>
            </a:r>
          </a:p>
          <a:p>
            <a:pPr marL="457200" indent="-457200">
              <a:buFont typeface="Arial" pitchFamily="34" charset="0"/>
              <a:buChar char="•"/>
              <a:defRPr/>
            </a:pPr>
            <a:endParaRPr lang="en-US" sz="1400" dirty="0" smtClean="0"/>
          </a:p>
          <a:p>
            <a:pPr marL="457200" indent="-457200">
              <a:buFont typeface="Wingdings" pitchFamily="2" charset="2"/>
              <a:buChar char="v"/>
              <a:defRPr/>
            </a:pPr>
            <a:r>
              <a:rPr lang="en-US" sz="4000" dirty="0" smtClean="0"/>
              <a:t>Add a larger weight percent of Ag particles</a:t>
            </a:r>
          </a:p>
          <a:p>
            <a:pPr marL="457200" indent="-457200">
              <a:buFont typeface="Arial" pitchFamily="34" charset="0"/>
              <a:buChar char="•"/>
              <a:defRPr/>
            </a:pPr>
            <a:endParaRPr lang="en-US" sz="1400" dirty="0" smtClean="0"/>
          </a:p>
          <a:p>
            <a:pPr marL="457200" indent="-457200">
              <a:buFont typeface="Wingdings" pitchFamily="2" charset="2"/>
              <a:buChar char="v"/>
              <a:defRPr/>
            </a:pPr>
            <a:r>
              <a:rPr lang="en-US" sz="4000" dirty="0" smtClean="0"/>
              <a:t>Cure Ag particles for a longer time.</a:t>
            </a:r>
          </a:p>
          <a:p>
            <a:pPr marL="457200" indent="-457200">
              <a:buFont typeface="Arial" pitchFamily="34" charset="0"/>
              <a:buChar char="•"/>
              <a:defRPr/>
            </a:pPr>
            <a:endParaRPr lang="en-US" sz="1400" dirty="0" smtClean="0"/>
          </a:p>
          <a:p>
            <a:pPr marL="457200" indent="-457200">
              <a:buFont typeface="Wingdings" pitchFamily="2" charset="2"/>
              <a:buChar char="v"/>
              <a:defRPr/>
            </a:pPr>
            <a:r>
              <a:rPr lang="en-US" sz="4000" dirty="0" smtClean="0"/>
              <a:t>Find a way to measure the dielectric constant</a:t>
            </a:r>
          </a:p>
          <a:p>
            <a:pPr marL="457200" indent="-457200">
              <a:buFont typeface="Arial" pitchFamily="34" charset="0"/>
              <a:buChar char="•"/>
              <a:defRPr/>
            </a:pPr>
            <a:endParaRPr lang="en-US" sz="1400" dirty="0" smtClean="0"/>
          </a:p>
          <a:p>
            <a:pPr marL="457200" indent="-457200">
              <a:buFont typeface="Wingdings" pitchFamily="2" charset="2"/>
              <a:buChar char="v"/>
              <a:defRPr/>
            </a:pPr>
            <a:r>
              <a:rPr lang="en-US" sz="4000" dirty="0" smtClean="0"/>
              <a:t>Change the ratio of methyl benzoate to toluene from  1:9 to 1.5:9</a:t>
            </a:r>
          </a:p>
          <a:p>
            <a:pPr marL="457200" indent="-457200">
              <a:buFont typeface="Wingdings" pitchFamily="2" charset="2"/>
              <a:buChar char="v"/>
              <a:defRPr/>
            </a:pPr>
            <a:endParaRPr lang="en-US" sz="1400" dirty="0" smtClean="0"/>
          </a:p>
          <a:p>
            <a:pPr marL="457200" indent="-457200">
              <a:buFont typeface="Wingdings" pitchFamily="2" charset="2"/>
              <a:buChar char="v"/>
              <a:defRPr/>
            </a:pPr>
            <a:r>
              <a:rPr lang="en-US" sz="4000" dirty="0" smtClean="0"/>
              <a:t>Measure the dielectric constant of  PMMA</a:t>
            </a:r>
          </a:p>
          <a:p>
            <a:pPr marL="457200" indent="-457200">
              <a:buFont typeface="Wingdings" pitchFamily="2" charset="2"/>
              <a:buChar char="v"/>
              <a:defRPr/>
            </a:pPr>
            <a:endParaRPr lang="en-US" sz="1400" dirty="0" smtClean="0"/>
          </a:p>
          <a:p>
            <a:pPr marL="457200" indent="-457200">
              <a:buFont typeface="Wingdings" pitchFamily="2" charset="2"/>
              <a:buChar char="v"/>
              <a:defRPr/>
            </a:pPr>
            <a:r>
              <a:rPr lang="en-US" sz="4000" dirty="0" smtClean="0"/>
              <a:t>Form a capacitor</a:t>
            </a:r>
            <a:endParaRPr lang="en-US" sz="4000" dirty="0"/>
          </a:p>
          <a:p>
            <a:pPr marL="457200">
              <a:buFont typeface="Arial" pitchFamily="34" charset="0"/>
              <a:buChar char="•"/>
              <a:defRPr/>
            </a:pPr>
            <a:endParaRPr lang="en-US" sz="3600" dirty="0">
              <a:latin typeface="Lucida Bright" pitchFamily="18" charset="0"/>
            </a:endParaRPr>
          </a:p>
        </p:txBody>
      </p:sp>
      <p:sp>
        <p:nvSpPr>
          <p:cNvPr id="38" name="Rectangle 37"/>
          <p:cNvSpPr/>
          <p:nvPr/>
        </p:nvSpPr>
        <p:spPr>
          <a:xfrm>
            <a:off x="4347411" y="28849905"/>
            <a:ext cx="31546800" cy="1415772"/>
          </a:xfrm>
          <a:prstGeom prst="rect">
            <a:avLst/>
          </a:prstGeom>
        </p:spPr>
        <p:txBody>
          <a:bodyPr wrap="square">
            <a:spAutoFit/>
          </a:bodyPr>
          <a:lstStyle/>
          <a:p>
            <a:pPr algn="ctr">
              <a:defRPr/>
            </a:pPr>
            <a:r>
              <a:rPr lang="en-US" sz="5400" dirty="0" smtClean="0">
                <a:solidFill>
                  <a:srgbClr val="1F3571"/>
                </a:solidFill>
                <a:latin typeface="Lucida Sans" pitchFamily="34" charset="0"/>
              </a:rPr>
              <a:t>Acknowledgments  </a:t>
            </a:r>
            <a:endParaRPr lang="en-US" sz="5400" dirty="0">
              <a:solidFill>
                <a:srgbClr val="1F3571"/>
              </a:solidFill>
              <a:latin typeface="Lucida Sans" pitchFamily="34" charset="0"/>
            </a:endParaRPr>
          </a:p>
          <a:p>
            <a:pPr marL="731520">
              <a:defRPr/>
            </a:pPr>
            <a:r>
              <a:rPr lang="en-US" sz="3200" dirty="0"/>
              <a:t>Thanks to the National Science Foundation grant #0852057</a:t>
            </a:r>
            <a:r>
              <a:rPr lang="en-US" sz="3200" dirty="0" smtClean="0"/>
              <a:t>, Dr. William Cross, Dr. Thomas Montoya, </a:t>
            </a:r>
            <a:r>
              <a:rPr lang="en-US" sz="3200" dirty="0"/>
              <a:t>and Dr. Alfred </a:t>
            </a:r>
            <a:r>
              <a:rPr lang="en-US" sz="3200" dirty="0" smtClean="0"/>
              <a:t>Boysen, Tyler Blumenthal, </a:t>
            </a:r>
            <a:r>
              <a:rPr lang="en-US" sz="3200" dirty="0" err="1" smtClean="0"/>
              <a:t>Krishnamraju</a:t>
            </a:r>
            <a:r>
              <a:rPr lang="en-US" sz="3200" dirty="0" smtClean="0"/>
              <a:t> </a:t>
            </a:r>
            <a:r>
              <a:rPr lang="en-US" sz="3200" dirty="0" err="1" smtClean="0"/>
              <a:t>Ankireddy</a:t>
            </a:r>
            <a:r>
              <a:rPr lang="en-US" sz="3200" dirty="0" smtClean="0"/>
              <a:t>, and James Randle</a:t>
            </a:r>
            <a:endParaRPr lang="en-US" sz="3200" dirty="0"/>
          </a:p>
        </p:txBody>
      </p:sp>
      <p:sp>
        <p:nvSpPr>
          <p:cNvPr id="39" name="Title 8"/>
          <p:cNvSpPr txBox="1">
            <a:spLocks/>
          </p:cNvSpPr>
          <p:nvPr/>
        </p:nvSpPr>
        <p:spPr>
          <a:xfrm>
            <a:off x="3886200" y="0"/>
            <a:ext cx="31623000" cy="5181600"/>
          </a:xfrm>
          <a:prstGeom prst="rect">
            <a:avLst/>
          </a:prstGeom>
        </p:spPr>
        <p:txBody>
          <a:bodyPr vert="horz" lIns="407557" tIns="203779" rIns="407557" bIns="203779" rtlCol="0" anchor="ctr">
            <a:normAutofit/>
          </a:bodyPr>
          <a:lstStyle/>
          <a:p>
            <a:pPr marL="0" marR="0" lvl="0" indent="0" algn="ctr" defTabSz="4075572" rtl="0" eaLnBrk="1" fontAlgn="auto" latinLnBrk="0" hangingPunct="1">
              <a:lnSpc>
                <a:spcPct val="100000"/>
              </a:lnSpc>
              <a:spcBef>
                <a:spcPct val="0"/>
              </a:spcBef>
              <a:spcAft>
                <a:spcPts val="0"/>
              </a:spcAft>
              <a:buClrTx/>
              <a:buSzTx/>
              <a:buFontTx/>
              <a:buNone/>
              <a:tabLst/>
              <a:defRPr/>
            </a:pPr>
            <a:r>
              <a:rPr kumimoji="0" lang="en-US" sz="8000" b="1" i="0" u="none" strike="noStrike" kern="1200" cap="none" spc="0" normalizeH="0" baseline="0" noProof="0" dirty="0" smtClean="0">
                <a:ln>
                  <a:noFill/>
                </a:ln>
                <a:solidFill>
                  <a:srgbClr val="1F3571"/>
                </a:solidFill>
                <a:effectLst/>
                <a:uLnTx/>
                <a:uFillTx/>
                <a:latin typeface="Lucida Sans" pitchFamily="34" charset="0"/>
                <a:ea typeface="+mj-ea"/>
                <a:cs typeface="+mj-cs"/>
              </a:rPr>
              <a:t>Direct Write Printed </a:t>
            </a:r>
            <a:r>
              <a:rPr lang="en-US" b="1" dirty="0" smtClean="0">
                <a:solidFill>
                  <a:srgbClr val="1F3571"/>
                </a:solidFill>
                <a:latin typeface="Lucida Sans" pitchFamily="34" charset="0"/>
                <a:ea typeface="+mj-ea"/>
                <a:cs typeface="+mj-cs"/>
              </a:rPr>
              <a:t>Capacitors Utilizing the Polymer PMMA and Silver Nanoparticles</a:t>
            </a:r>
            <a:endParaRPr kumimoji="0" lang="en-US" sz="8000" b="1" i="0" u="none" strike="noStrike" kern="1200" cap="none" spc="0" normalizeH="0" baseline="0" noProof="0" dirty="0" smtClean="0">
              <a:ln>
                <a:noFill/>
              </a:ln>
              <a:solidFill>
                <a:srgbClr val="1F3571"/>
              </a:solidFill>
              <a:effectLst/>
              <a:uLnTx/>
              <a:uFillTx/>
              <a:latin typeface="Lucida Sans" pitchFamily="34" charset="0"/>
              <a:ea typeface="+mj-ea"/>
              <a:cs typeface="+mj-cs"/>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2954000" y="11439485"/>
            <a:ext cx="14859000" cy="95439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3479939" y="22590467"/>
            <a:ext cx="4698722" cy="2123658"/>
          </a:xfrm>
          <a:prstGeom prst="rect">
            <a:avLst/>
          </a:prstGeom>
          <a:noFill/>
        </p:spPr>
        <p:txBody>
          <a:bodyPr wrap="none" rtlCol="0">
            <a:spAutoFit/>
          </a:bodyPr>
          <a:lstStyle/>
          <a:p>
            <a:r>
              <a:rPr lang="en-US" sz="6600" b="1" dirty="0" smtClean="0">
                <a:latin typeface="Lucida Bright" pitchFamily="18" charset="0"/>
              </a:rPr>
              <a:t>Capacitors</a:t>
            </a:r>
          </a:p>
          <a:p>
            <a:endParaRPr lang="en-US" sz="6600" b="1" dirty="0">
              <a:latin typeface="Lucida Bright" pitchFamily="18" charset="0"/>
            </a:endParaRPr>
          </a:p>
        </p:txBody>
      </p:sp>
      <p:pic>
        <p:nvPicPr>
          <p:cNvPr id="22"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641745" y="24318367"/>
            <a:ext cx="11895991" cy="2743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4" name="Picture 3"/>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727507" y="27061567"/>
            <a:ext cx="11907127"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extBox 2"/>
          <p:cNvSpPr txBox="1"/>
          <p:nvPr/>
        </p:nvSpPr>
        <p:spPr>
          <a:xfrm>
            <a:off x="1967689" y="28106187"/>
            <a:ext cx="4759444" cy="1323439"/>
          </a:xfrm>
          <a:prstGeom prst="rect">
            <a:avLst/>
          </a:prstGeom>
          <a:noFill/>
        </p:spPr>
        <p:txBody>
          <a:bodyPr wrap="none" rtlCol="0">
            <a:spAutoFit/>
          </a:bodyPr>
          <a:lstStyle/>
          <a:p>
            <a:r>
              <a:rPr lang="en-US" sz="4000" dirty="0" smtClean="0"/>
              <a:t>K = dielectric constant</a:t>
            </a:r>
          </a:p>
          <a:p>
            <a:r>
              <a:rPr lang="en-US" sz="4000" dirty="0" smtClean="0"/>
              <a:t>C = capacitance</a:t>
            </a:r>
          </a:p>
        </p:txBody>
      </p:sp>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7250143" y="19084323"/>
            <a:ext cx="11979587" cy="91359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p:nvSpPr>
        <p:spPr>
          <a:xfrm>
            <a:off x="17204916" y="30265677"/>
            <a:ext cx="7195368"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1" u="none" strike="noStrike" kern="0" cap="none" spc="0" normalizeH="0" baseline="0" noProof="0" dirty="0" smtClean="0">
                <a:ln>
                  <a:noFill/>
                </a:ln>
                <a:solidFill>
                  <a:prstClr val="black"/>
                </a:solidFill>
                <a:effectLst/>
                <a:uLnTx/>
                <a:uFillTx/>
              </a:rPr>
              <a:t>*Photos courtesy of </a:t>
            </a:r>
            <a:r>
              <a:rPr kumimoji="0" lang="en-US" sz="1600" b="0" i="1" u="none" strike="noStrike" kern="0" cap="none" spc="0" normalizeH="0" baseline="0" noProof="0" dirty="0" smtClean="0">
                <a:ln>
                  <a:noFill/>
                </a:ln>
                <a:solidFill>
                  <a:prstClr val="black"/>
                </a:solidFill>
                <a:effectLst/>
                <a:uLnTx/>
                <a:uFillTx/>
                <a:hlinkClick r:id="rId8"/>
              </a:rPr>
              <a:t>http://</a:t>
            </a:r>
            <a:r>
              <a:rPr kumimoji="0" lang="en-US" sz="1600" b="0" i="1" u="none" strike="noStrike" kern="0" cap="none" spc="0" normalizeH="0" baseline="0" noProof="0" dirty="0" err="1" smtClean="0">
                <a:ln>
                  <a:noFill/>
                </a:ln>
                <a:solidFill>
                  <a:prstClr val="black"/>
                </a:solidFill>
                <a:effectLst/>
                <a:uLnTx/>
                <a:uFillTx/>
                <a:hlinkClick r:id="rId8"/>
              </a:rPr>
              <a:t>hyperphysics.phy-astr.gsu.edu</a:t>
            </a:r>
            <a:r>
              <a:rPr kumimoji="0" lang="en-US" sz="1600" b="0" i="1" u="none" strike="noStrike" kern="0" cap="none" spc="0" normalizeH="0" baseline="0" noProof="0" dirty="0" smtClean="0">
                <a:ln>
                  <a:noFill/>
                </a:ln>
                <a:solidFill>
                  <a:prstClr val="black"/>
                </a:solidFill>
                <a:effectLst/>
                <a:uLnTx/>
                <a:uFillTx/>
                <a:hlinkClick r:id="rId8"/>
              </a:rPr>
              <a:t>/</a:t>
            </a:r>
            <a:r>
              <a:rPr kumimoji="0" lang="en-US" sz="1600" b="0" i="1" u="none" strike="noStrike" kern="0" cap="none" spc="0" normalizeH="0" baseline="0" noProof="0" dirty="0" err="1" smtClean="0">
                <a:ln>
                  <a:noFill/>
                </a:ln>
                <a:solidFill>
                  <a:prstClr val="black"/>
                </a:solidFill>
                <a:effectLst/>
                <a:uLnTx/>
                <a:uFillTx/>
                <a:hlinkClick r:id="rId8"/>
              </a:rPr>
              <a:t>hbase</a:t>
            </a:r>
            <a:r>
              <a:rPr kumimoji="0" lang="en-US" sz="1600" b="0" i="1" u="none" strike="noStrike" kern="0" cap="none" spc="0" normalizeH="0" baseline="0" noProof="0" dirty="0" smtClean="0">
                <a:ln>
                  <a:noFill/>
                </a:ln>
                <a:solidFill>
                  <a:prstClr val="black"/>
                </a:solidFill>
                <a:effectLst/>
                <a:uLnTx/>
                <a:uFillTx/>
                <a:hlinkClick r:id="rId8"/>
              </a:rPr>
              <a:t>/electric/</a:t>
            </a:r>
            <a:r>
              <a:rPr kumimoji="0" lang="en-US" sz="1600" b="0" i="1" u="none" strike="noStrike" kern="0" cap="none" spc="0" normalizeH="0" baseline="0" noProof="0" dirty="0" err="1" smtClean="0">
                <a:ln>
                  <a:noFill/>
                </a:ln>
                <a:solidFill>
                  <a:prstClr val="black"/>
                </a:solidFill>
                <a:effectLst/>
                <a:uLnTx/>
                <a:uFillTx/>
                <a:hlinkClick r:id="rId8"/>
              </a:rPr>
              <a:t>pplate.html</a:t>
            </a:r>
            <a:endParaRPr kumimoji="0" lang="en-US" sz="1600" b="0" i="1" u="none" strike="noStrike" kern="0" cap="none" spc="0" normalizeH="0" baseline="0" noProof="0" dirty="0">
              <a:ln>
                <a:noFill/>
              </a:ln>
              <a:solidFill>
                <a:prstClr val="black"/>
              </a:solidFill>
              <a:effectLst/>
              <a:uLnTx/>
              <a:uFillTx/>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3780</TotalTime>
  <Words>356</Words>
  <Application>Microsoft Office PowerPoint</Application>
  <PresentationFormat>Custom</PresentationFormat>
  <Paragraphs>67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Marybeth</dc:creator>
  <cp:lastModifiedBy>aboysen</cp:lastModifiedBy>
  <cp:revision>50</cp:revision>
  <dcterms:created xsi:type="dcterms:W3CDTF">2006-08-16T00:00:00Z</dcterms:created>
  <dcterms:modified xsi:type="dcterms:W3CDTF">2011-08-02T17:36:46Z</dcterms:modified>
</cp:coreProperties>
</file>